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68" r:id="rId2"/>
  </p:sldIdLst>
  <p:sldSz cx="9144000" cy="6858000" type="screen4x3"/>
  <p:notesSz cx="6797675" cy="98726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96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668DF-DC64-4E1F-B8B2-D88F3B7A1F8D}" type="datetimeFigureOut">
              <a:rPr lang="pt-BR" smtClean="0"/>
              <a:pPr/>
              <a:t>03/01/2019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AE866-ECDE-4F2C-A604-6E8B7AAEEF9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996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E413-0895-4E5E-B0F8-9B78D3016DAC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BFAA-61A9-481D-A766-7B6397130359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9C4D-37B9-4017-8734-AB84BD5FCEA7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9F8D2-8F8C-4C46-873C-19043D53354C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C633C-5C1B-4339-9FC8-8F86EF3B9AC1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AB03-C97C-4CC9-AF01-048F42EE7C82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5719-8925-4E22-AAAA-CBF3650B795F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4D43-204B-4245-9FAF-7A40AC03EFC1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D497-27E3-447D-9726-C1DD980B79C4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16E0-1C0B-48F7-8583-8AA8E14896D5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0286-9BBF-4762-9B21-A6393272F85B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F2A5B-07A2-438A-8AE3-6C6B72F7797A}" type="datetime1">
              <a:rPr lang="pt-BR" smtClean="0"/>
              <a:pPr/>
              <a:t>03/01/2019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de cantos arredondados 17"/>
          <p:cNvSpPr/>
          <p:nvPr/>
        </p:nvSpPr>
        <p:spPr>
          <a:xfrm>
            <a:off x="3285378" y="28824"/>
            <a:ext cx="1662512" cy="39186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400" b="1" dirty="0" smtClean="0">
                <a:solidFill>
                  <a:srgbClr val="FFFFFF"/>
                </a:solidFill>
              </a:rPr>
              <a:t>PREFEITA</a:t>
            </a:r>
            <a:endParaRPr lang="pt-BR" sz="1400" b="1" dirty="0">
              <a:solidFill>
                <a:srgbClr val="FFFFFF"/>
              </a:solidFill>
            </a:endParaRPr>
          </a:p>
        </p:txBody>
      </p:sp>
      <p:sp>
        <p:nvSpPr>
          <p:cNvPr id="19" name="Retângulo de cantos arredondados 18"/>
          <p:cNvSpPr/>
          <p:nvPr/>
        </p:nvSpPr>
        <p:spPr>
          <a:xfrm>
            <a:off x="982660" y="556367"/>
            <a:ext cx="2092823" cy="37839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chemeClr val="bg1"/>
                </a:solidFill>
                <a:latin typeface="Calibri" panose="020F0502020204030204" pitchFamily="34" charset="0"/>
              </a:rPr>
              <a:t>GABINETE DA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pt-B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PREFEITA</a:t>
            </a:r>
            <a:endParaRPr lang="pt-B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1" name="Conector reto 20"/>
          <p:cNvCxnSpPr/>
          <p:nvPr/>
        </p:nvCxnSpPr>
        <p:spPr>
          <a:xfrm>
            <a:off x="446088" y="1023938"/>
            <a:ext cx="843597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7662863" y="556367"/>
            <a:ext cx="0" cy="58110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6" name="CaixaDeTexto 23"/>
          <p:cNvSpPr txBox="1">
            <a:spLocks noChangeArrowheads="1"/>
          </p:cNvSpPr>
          <p:nvPr/>
        </p:nvSpPr>
        <p:spPr bwMode="auto">
          <a:xfrm>
            <a:off x="7662863" y="739533"/>
            <a:ext cx="1516269" cy="26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ÓRGÃOS DE DIREÇÃ</a:t>
            </a:r>
            <a:r>
              <a:rPr lang="pt-BR" sz="1100" i="1" dirty="0" smtClean="0">
                <a:solidFill>
                  <a:srgbClr val="000000"/>
                </a:solidFill>
              </a:rPr>
              <a:t>O</a:t>
            </a:r>
            <a:endParaRPr lang="pt-BR" sz="1100" i="1" dirty="0" smtClean="0">
              <a:solidFill>
                <a:srgbClr val="000000"/>
              </a:solidFill>
            </a:endParaRPr>
          </a:p>
        </p:txBody>
      </p:sp>
      <p:sp>
        <p:nvSpPr>
          <p:cNvPr id="2057" name="CaixaDeTexto 24"/>
          <p:cNvSpPr txBox="1">
            <a:spLocks noChangeArrowheads="1"/>
          </p:cNvSpPr>
          <p:nvPr/>
        </p:nvSpPr>
        <p:spPr bwMode="auto">
          <a:xfrm>
            <a:off x="7662863" y="1159168"/>
            <a:ext cx="1491582" cy="45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ÓRGÃOS DE AUXÍLIO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GESTÃO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446088" y="1647825"/>
            <a:ext cx="843597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de cantos arredondados 27"/>
          <p:cNvSpPr/>
          <p:nvPr/>
        </p:nvSpPr>
        <p:spPr>
          <a:xfrm>
            <a:off x="3256768" y="1676974"/>
            <a:ext cx="1662112" cy="503014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GABINETE MILITAR</a:t>
            </a:r>
          </a:p>
        </p:txBody>
      </p:sp>
      <p:sp>
        <p:nvSpPr>
          <p:cNvPr id="29" name="Retângulo de cantos arredondados 28"/>
          <p:cNvSpPr/>
          <p:nvPr/>
        </p:nvSpPr>
        <p:spPr>
          <a:xfrm>
            <a:off x="5006077" y="1055441"/>
            <a:ext cx="2239515" cy="530225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COORDENADORIA MUNICIPAL DE DEFESA </a:t>
            </a: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CIVIL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COMDEC</a:t>
            </a:r>
            <a:endParaRPr lang="pt-BR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Retângulo de cantos arredondados 29"/>
          <p:cNvSpPr/>
          <p:nvPr/>
        </p:nvSpPr>
        <p:spPr>
          <a:xfrm>
            <a:off x="2901305" y="2257461"/>
            <a:ext cx="2203771" cy="58499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CONTROLADORIA GERAL </a:t>
            </a:r>
            <a:r>
              <a: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DO </a:t>
            </a: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MUNICÍPIO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CGM</a:t>
            </a:r>
            <a:endParaRPr lang="pt-BR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Conector reto 30"/>
          <p:cNvCxnSpPr/>
          <p:nvPr/>
        </p:nvCxnSpPr>
        <p:spPr>
          <a:xfrm>
            <a:off x="539750" y="2214563"/>
            <a:ext cx="843597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2" name="CaixaDeTexto 31"/>
          <p:cNvSpPr txBox="1">
            <a:spLocks noChangeArrowheads="1"/>
          </p:cNvSpPr>
          <p:nvPr/>
        </p:nvSpPr>
        <p:spPr bwMode="auto">
          <a:xfrm>
            <a:off x="7662863" y="1624048"/>
            <a:ext cx="1541853" cy="63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ÓRGÃOS </a:t>
            </a: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APOIO E SEGURANÇA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EXECUTIVO</a:t>
            </a:r>
            <a:endParaRPr lang="pt-BR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ector reto 33"/>
          <p:cNvCxnSpPr/>
          <p:nvPr/>
        </p:nvCxnSpPr>
        <p:spPr>
          <a:xfrm>
            <a:off x="446088" y="2874963"/>
            <a:ext cx="843597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CaixaDeTexto 34"/>
          <p:cNvSpPr txBox="1">
            <a:spLocks noChangeArrowheads="1"/>
          </p:cNvSpPr>
          <p:nvPr/>
        </p:nvSpPr>
        <p:spPr bwMode="auto">
          <a:xfrm>
            <a:off x="7915825" y="2331000"/>
            <a:ext cx="945792" cy="45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ÓRGÃOS DE </a:t>
            </a:r>
            <a:endParaRPr lang="pt-BR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CONTROLE</a:t>
            </a:r>
            <a:endParaRPr lang="pt-BR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75" name="Grupo 74"/>
          <p:cNvGrpSpPr>
            <a:grpSpLocks/>
          </p:cNvGrpSpPr>
          <p:nvPr/>
        </p:nvGrpSpPr>
        <p:grpSpPr bwMode="auto">
          <a:xfrm>
            <a:off x="819916" y="537570"/>
            <a:ext cx="6217099" cy="1001129"/>
            <a:chOff x="1221323" y="760553"/>
            <a:chExt cx="7272652" cy="1104446"/>
          </a:xfrm>
          <a:solidFill>
            <a:schemeClr val="tx2">
              <a:lumMod val="75000"/>
            </a:schemeClr>
          </a:solidFill>
        </p:grpSpPr>
        <p:sp>
          <p:nvSpPr>
            <p:cNvPr id="33" name="Retângulo de cantos arredondados 32"/>
            <p:cNvSpPr/>
            <p:nvPr/>
          </p:nvSpPr>
          <p:spPr>
            <a:xfrm>
              <a:off x="6245884" y="760553"/>
              <a:ext cx="2248091" cy="443101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GABINETE </a:t>
              </a:r>
              <a:r>
                <a:rPr lang="pt-BR" sz="10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DO VICE-PREFEITO</a:t>
              </a:r>
              <a:endPara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" name="Retângulo de cantos arredondados 35"/>
            <p:cNvSpPr/>
            <p:nvPr/>
          </p:nvSpPr>
          <p:spPr>
            <a:xfrm>
              <a:off x="1221323" y="1376379"/>
              <a:ext cx="2821731" cy="488620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SECRETARIA MUNICIPAL DA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CASA CIVIL</a:t>
              </a:r>
            </a:p>
          </p:txBody>
        </p:sp>
      </p:grpSp>
      <p:sp>
        <p:nvSpPr>
          <p:cNvPr id="43" name="Retângulo de cantos arredondados 42"/>
          <p:cNvSpPr/>
          <p:nvPr/>
        </p:nvSpPr>
        <p:spPr>
          <a:xfrm>
            <a:off x="3008559" y="2896684"/>
            <a:ext cx="2216150" cy="474464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0">
            <a:schemeClr val="accent1"/>
          </a:lnRef>
          <a:fillRef idx="1002">
            <a:schemeClr val="lt2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PROCURADORIA GERAL </a:t>
            </a:r>
            <a:r>
              <a: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DO </a:t>
            </a: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MUNICÍPIO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PGM</a:t>
            </a:r>
            <a:endParaRPr lang="pt-BR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4" name="Conector reto 43"/>
          <p:cNvCxnSpPr/>
          <p:nvPr/>
        </p:nvCxnSpPr>
        <p:spPr>
          <a:xfrm>
            <a:off x="446088" y="3397250"/>
            <a:ext cx="843597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0" name="CaixaDeTexto 44"/>
          <p:cNvSpPr txBox="1">
            <a:spLocks noChangeArrowheads="1"/>
          </p:cNvSpPr>
          <p:nvPr/>
        </p:nvSpPr>
        <p:spPr bwMode="auto">
          <a:xfrm>
            <a:off x="7662863" y="2921293"/>
            <a:ext cx="1382643" cy="45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ÓRGÃO DE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ATUAÇÃO </a:t>
            </a: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JURÍDICA</a:t>
            </a:r>
          </a:p>
        </p:txBody>
      </p:sp>
      <p:sp>
        <p:nvSpPr>
          <p:cNvPr id="49" name="Retângulo de cantos arredondados 48"/>
          <p:cNvSpPr/>
          <p:nvPr/>
        </p:nvSpPr>
        <p:spPr>
          <a:xfrm>
            <a:off x="2971800" y="3429001"/>
            <a:ext cx="2216150" cy="512539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</a:t>
            </a: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FINANÇAS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SEFIN</a:t>
            </a:r>
            <a:endParaRPr lang="pt-BR" sz="10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0" name="Conector reto 49"/>
          <p:cNvCxnSpPr/>
          <p:nvPr/>
        </p:nvCxnSpPr>
        <p:spPr>
          <a:xfrm>
            <a:off x="467544" y="4167004"/>
            <a:ext cx="843597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5" name="CaixaDeTexto 50"/>
          <p:cNvSpPr txBox="1">
            <a:spLocks noChangeArrowheads="1"/>
          </p:cNvSpPr>
          <p:nvPr/>
        </p:nvSpPr>
        <p:spPr bwMode="auto">
          <a:xfrm>
            <a:off x="7700963" y="3441700"/>
            <a:ext cx="123031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ÓRGÃOS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INSTRUMENTAIS</a:t>
            </a:r>
          </a:p>
        </p:txBody>
      </p:sp>
      <p:sp>
        <p:nvSpPr>
          <p:cNvPr id="52" name="Retângulo de cantos arredondados 51"/>
          <p:cNvSpPr/>
          <p:nvPr/>
        </p:nvSpPr>
        <p:spPr>
          <a:xfrm>
            <a:off x="467544" y="3429000"/>
            <a:ext cx="2433762" cy="553462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</a:t>
            </a: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GESTÃO ADMINISTRATIVA E TECNOLOGIA DA INFORMAÇÃO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SEGATI</a:t>
            </a:r>
            <a:endParaRPr lang="pt-BR" sz="10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" name="Retângulo de cantos arredondados 52"/>
          <p:cNvSpPr/>
          <p:nvPr/>
        </p:nvSpPr>
        <p:spPr>
          <a:xfrm>
            <a:off x="5268913" y="3439953"/>
            <a:ext cx="2217737" cy="527368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PLANEJAMENTO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SEPLAN</a:t>
            </a:r>
          </a:p>
        </p:txBody>
      </p:sp>
      <p:sp>
        <p:nvSpPr>
          <p:cNvPr id="55" name="CaixaDeTexto 54"/>
          <p:cNvSpPr txBox="1"/>
          <p:nvPr/>
        </p:nvSpPr>
        <p:spPr>
          <a:xfrm>
            <a:off x="7778523" y="4873125"/>
            <a:ext cx="1108529" cy="450263"/>
          </a:xfrm>
          <a:prstGeom prst="rect">
            <a:avLst/>
          </a:prstGeom>
          <a:noFill/>
        </p:spPr>
        <p:txBody>
          <a:bodyPr wrap="none" lIns="80147" tIns="40074" rIns="80147" bIns="40074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200" dirty="0">
                <a:solidFill>
                  <a:srgbClr val="000000"/>
                </a:solidFill>
              </a:rPr>
              <a:t>ÓRGÃOS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200" dirty="0">
                <a:solidFill>
                  <a:srgbClr val="000000"/>
                </a:solidFill>
              </a:rPr>
              <a:t>SUBSTANTIVOS</a:t>
            </a:r>
          </a:p>
        </p:txBody>
      </p:sp>
      <p:grpSp>
        <p:nvGrpSpPr>
          <p:cNvPr id="2093" name="Grupo 75"/>
          <p:cNvGrpSpPr>
            <a:grpSpLocks/>
          </p:cNvGrpSpPr>
          <p:nvPr/>
        </p:nvGrpSpPr>
        <p:grpSpPr bwMode="auto">
          <a:xfrm>
            <a:off x="922338" y="4199927"/>
            <a:ext cx="1377949" cy="1067704"/>
            <a:chOff x="1040975" y="4572859"/>
            <a:chExt cx="1610519" cy="1176387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1040975" y="4572859"/>
              <a:ext cx="1610519" cy="86172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900" b="1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SECRETARIA MUNICIPAL DE SAÚDE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SEMSA</a:t>
              </a:r>
            </a:p>
          </p:txBody>
        </p:sp>
        <p:sp>
          <p:nvSpPr>
            <p:cNvPr id="59" name="Retângulo de cantos arredondados 58"/>
            <p:cNvSpPr/>
            <p:nvPr/>
          </p:nvSpPr>
          <p:spPr>
            <a:xfrm>
              <a:off x="1271178" y="5429105"/>
              <a:ext cx="1104225" cy="320141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SAERB</a:t>
              </a:r>
            </a:p>
          </p:txBody>
        </p:sp>
      </p:grpSp>
      <p:grpSp>
        <p:nvGrpSpPr>
          <p:cNvPr id="2094" name="Grupo 72"/>
          <p:cNvGrpSpPr>
            <a:grpSpLocks/>
          </p:cNvGrpSpPr>
          <p:nvPr/>
        </p:nvGrpSpPr>
        <p:grpSpPr bwMode="auto">
          <a:xfrm>
            <a:off x="3345483" y="4167004"/>
            <a:ext cx="1645090" cy="1101733"/>
            <a:chOff x="3904158" y="4731722"/>
            <a:chExt cx="1924255" cy="1214258"/>
          </a:xfrm>
        </p:grpSpPr>
        <p:sp>
          <p:nvSpPr>
            <p:cNvPr id="54" name="Retângulo de cantos arredondados 53"/>
            <p:cNvSpPr/>
            <p:nvPr/>
          </p:nvSpPr>
          <p:spPr>
            <a:xfrm>
              <a:off x="3904158" y="4731722"/>
              <a:ext cx="1921884" cy="818781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900" b="1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SECRETARIA MUNICIPAL DE  </a:t>
              </a:r>
              <a:r>
                <a:rPr lang="pt-BR" sz="9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INFRAESTRUTURA E MOBILIDADE URBANA - SEINFRA</a:t>
              </a:r>
              <a:endPara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2129" name="Grupo 62"/>
            <p:cNvGrpSpPr>
              <a:grpSpLocks/>
            </p:cNvGrpSpPr>
            <p:nvPr/>
          </p:nvGrpSpPr>
          <p:grpSpPr bwMode="auto">
            <a:xfrm>
              <a:off x="3935903" y="5586516"/>
              <a:ext cx="1892510" cy="359464"/>
              <a:chOff x="4451337" y="5586516"/>
              <a:chExt cx="2199214" cy="359464"/>
            </a:xfrm>
          </p:grpSpPr>
          <p:sp>
            <p:nvSpPr>
              <p:cNvPr id="61" name="Retângulo de cantos arredondados 60"/>
              <p:cNvSpPr/>
              <p:nvPr/>
            </p:nvSpPr>
            <p:spPr>
              <a:xfrm>
                <a:off x="4451337" y="5595840"/>
                <a:ext cx="1052878" cy="350140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000" b="1" dirty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rPr>
                  <a:t>EMURB</a:t>
                </a:r>
              </a:p>
            </p:txBody>
          </p:sp>
          <p:sp>
            <p:nvSpPr>
              <p:cNvPr id="62" name="Retângulo de cantos arredondados 61"/>
              <p:cNvSpPr/>
              <p:nvPr/>
            </p:nvSpPr>
            <p:spPr>
              <a:xfrm>
                <a:off x="5543925" y="5586516"/>
                <a:ext cx="1106626" cy="343138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t-BR" sz="1000" b="1" dirty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rPr>
                  <a:t>RBTRANS</a:t>
                </a:r>
              </a:p>
            </p:txBody>
          </p:sp>
        </p:grpSp>
      </p:grpSp>
      <p:grpSp>
        <p:nvGrpSpPr>
          <p:cNvPr id="2095" name="Grupo 73"/>
          <p:cNvGrpSpPr>
            <a:grpSpLocks/>
          </p:cNvGrpSpPr>
          <p:nvPr/>
        </p:nvGrpSpPr>
        <p:grpSpPr bwMode="auto">
          <a:xfrm>
            <a:off x="5913407" y="4197163"/>
            <a:ext cx="1591553" cy="1051860"/>
            <a:chOff x="6915377" y="4783845"/>
            <a:chExt cx="1861944" cy="1160308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6915377" y="4783845"/>
              <a:ext cx="1861944" cy="83160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900" b="1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SECRETARIA MUNICIPAL DE EDUCAÇÃO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SEME</a:t>
              </a:r>
            </a:p>
          </p:txBody>
        </p:sp>
        <p:sp>
          <p:nvSpPr>
            <p:cNvPr id="66" name="Retângulo de cantos arredondados 65"/>
            <p:cNvSpPr/>
            <p:nvPr/>
          </p:nvSpPr>
          <p:spPr>
            <a:xfrm>
              <a:off x="7282222" y="5621061"/>
              <a:ext cx="1167036" cy="323092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FMGB</a:t>
              </a:r>
            </a:p>
          </p:txBody>
        </p:sp>
      </p:grpSp>
      <p:sp>
        <p:nvSpPr>
          <p:cNvPr id="67" name="Retângulo de cantos arredondados 66"/>
          <p:cNvSpPr/>
          <p:nvPr/>
        </p:nvSpPr>
        <p:spPr>
          <a:xfrm>
            <a:off x="5970844" y="5318132"/>
            <a:ext cx="1568450" cy="790815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9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CIDADANIA E ASSISTÊNCIA </a:t>
            </a:r>
            <a:r>
              <a:rPr lang="pt-BR" sz="9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SOCIAL E DIREITOS HUMANOS</a:t>
            </a:r>
            <a:endParaRPr lang="pt-BR" sz="9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SASDH</a:t>
            </a:r>
            <a:endParaRPr lang="pt-BR" sz="1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" name="Retângulo de cantos arredondados 68"/>
          <p:cNvSpPr/>
          <p:nvPr/>
        </p:nvSpPr>
        <p:spPr>
          <a:xfrm>
            <a:off x="620291" y="5318132"/>
            <a:ext cx="1656184" cy="790815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9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MEIO AMBIENTE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SEMEIA</a:t>
            </a:r>
            <a:endParaRPr lang="pt-BR" sz="1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0" name="Retângulo de cantos arredondados 69"/>
          <p:cNvSpPr/>
          <p:nvPr/>
        </p:nvSpPr>
        <p:spPr>
          <a:xfrm>
            <a:off x="2501630" y="5318132"/>
            <a:ext cx="1665982" cy="790815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9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AGRICULTURA </a:t>
            </a:r>
            <a:r>
              <a:rPr lang="pt-BR" sz="9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FAMILIAR E DE DESENVOLVIMENTO ECONÔMICO</a:t>
            </a:r>
            <a:endParaRPr lang="pt-BR" sz="9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SAFRA</a:t>
            </a:r>
            <a:endParaRPr lang="pt-BR" sz="1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Retângulo de cantos arredondados 70"/>
          <p:cNvSpPr/>
          <p:nvPr/>
        </p:nvSpPr>
        <p:spPr>
          <a:xfrm>
            <a:off x="4392767" y="5322888"/>
            <a:ext cx="1403369" cy="786059"/>
          </a:xfrm>
          <a:prstGeom prst="round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SECRETARIA MUNICIPAL DE </a:t>
            </a: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ZELADORIA DA CIDADE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SMZC</a:t>
            </a:r>
            <a:endParaRPr lang="pt-BR" sz="10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11" name="CaixaDeTexto 1"/>
          <p:cNvSpPr txBox="1">
            <a:spLocks noChangeArrowheads="1"/>
          </p:cNvSpPr>
          <p:nvPr/>
        </p:nvSpPr>
        <p:spPr bwMode="auto">
          <a:xfrm>
            <a:off x="889689" y="6115343"/>
            <a:ext cx="2846482" cy="72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47" tIns="40074" rIns="80147" bIns="40074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Municipal N° 1.551 de 08 de novembro de 2005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Municipal N° 1.733 de 23 de dezembro de 2008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Municipal N° 1.753 de 05 de outubro de 2009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Municipal Nº 1.959 de 20 de fevereiro de 2013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Municipal Nº 2.225 de 23 de fevereiro de </a:t>
            </a:r>
            <a:r>
              <a:rPr lang="pt-BR" sz="600" dirty="0" smtClean="0">
                <a:solidFill>
                  <a:srgbClr val="000000"/>
                </a:solidFill>
              </a:rPr>
              <a:t>2017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Municipal Nº 2.255, de 21 de novembro de 2017</a:t>
            </a:r>
            <a:endParaRPr lang="pt-BR" sz="6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600" dirty="0" smtClean="0">
                <a:solidFill>
                  <a:srgbClr val="000000"/>
                </a:solidFill>
              </a:rPr>
              <a:t>Lei Complementar Municipal nº 54, de 07 de dezembro de 2018</a:t>
            </a:r>
            <a:endParaRPr lang="pt-BR" sz="600" dirty="0" smtClean="0">
              <a:solidFill>
                <a:srgbClr val="000000"/>
              </a:solidFill>
            </a:endParaRPr>
          </a:p>
        </p:txBody>
      </p:sp>
      <p:sp>
        <p:nvSpPr>
          <p:cNvPr id="2112" name="CaixaDeTexto 2"/>
          <p:cNvSpPr txBox="1">
            <a:spLocks noChangeArrowheads="1"/>
          </p:cNvSpPr>
          <p:nvPr/>
        </p:nvSpPr>
        <p:spPr bwMode="auto">
          <a:xfrm>
            <a:off x="469900" y="6394450"/>
            <a:ext cx="522288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sz="1100" i="1" smtClean="0">
                <a:solidFill>
                  <a:srgbClr val="000000"/>
                </a:solidFill>
              </a:rPr>
              <a:t>Fonte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922338" y="6329363"/>
            <a:ext cx="0" cy="382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ângulo de cantos arredondados 50"/>
          <p:cNvSpPr/>
          <p:nvPr/>
        </p:nvSpPr>
        <p:spPr bwMode="auto">
          <a:xfrm>
            <a:off x="1323497" y="3989452"/>
            <a:ext cx="766377" cy="1705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RBPrev</a:t>
            </a:r>
            <a:endParaRPr lang="pt-BR" sz="1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" name="Retângulo de cantos arredondados 63"/>
          <p:cNvSpPr/>
          <p:nvPr/>
        </p:nvSpPr>
        <p:spPr>
          <a:xfrm>
            <a:off x="5313931" y="2314799"/>
            <a:ext cx="2138389" cy="4898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rgbClr val="0070C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CORREGEDORIA GERAL </a:t>
            </a:r>
            <a:r>
              <a: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DO </a:t>
            </a: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MUNICÍPIO</a:t>
            </a:r>
            <a:endParaRPr lang="pt-BR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Retângulo de cantos arredondados 71"/>
          <p:cNvSpPr/>
          <p:nvPr/>
        </p:nvSpPr>
        <p:spPr>
          <a:xfrm>
            <a:off x="625777" y="2293624"/>
            <a:ext cx="2034086" cy="49449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OUVIDORA GERAL </a:t>
            </a:r>
            <a:r>
              <a:rPr lang="pt-BR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DO </a:t>
            </a:r>
            <a:r>
              <a:rPr lang="pt-BR" sz="1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MUNICÍPIO</a:t>
            </a:r>
            <a:endParaRPr lang="pt-BR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7634" y="25007"/>
            <a:ext cx="1790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002060"/>
                </a:solidFill>
              </a:rPr>
              <a:t>PODER EXECUTIVO</a:t>
            </a:r>
            <a:endParaRPr lang="pt-BR" sz="16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pmrb_evandr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38288"/>
            <a:ext cx="624211" cy="63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3" name="Conector reto 72"/>
          <p:cNvCxnSpPr/>
          <p:nvPr/>
        </p:nvCxnSpPr>
        <p:spPr>
          <a:xfrm>
            <a:off x="343773" y="518409"/>
            <a:ext cx="7319090" cy="182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23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</TotalTime>
  <Words>227</Words>
  <Application>Microsoft Office PowerPoint</Application>
  <PresentationFormat>Apresentação na tela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ADA DERZE</dc:creator>
  <cp:lastModifiedBy>ADA</cp:lastModifiedBy>
  <cp:revision>443</cp:revision>
  <cp:lastPrinted>2019-01-03T22:23:50Z</cp:lastPrinted>
  <dcterms:modified xsi:type="dcterms:W3CDTF">2019-01-03T22:24:16Z</dcterms:modified>
</cp:coreProperties>
</file>